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Rg st="1" end="20"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5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4D558-E171-479E-8F38-ED30EE413B90}" type="datetimeFigureOut">
              <a:rPr lang="ru-RU" smtClean="0"/>
              <a:pPr/>
              <a:t>14.09.2015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9FE3D-7304-43E0-A2B9-FFF53B783E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4D558-E171-479E-8F38-ED30EE413B90}" type="datetimeFigureOut">
              <a:rPr lang="ru-RU" smtClean="0"/>
              <a:pPr/>
              <a:t>14.09.2015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9FE3D-7304-43E0-A2B9-FFF53B783E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4D558-E171-479E-8F38-ED30EE413B90}" type="datetimeFigureOut">
              <a:rPr lang="ru-RU" smtClean="0"/>
              <a:pPr/>
              <a:t>14.09.2015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9FE3D-7304-43E0-A2B9-FFF53B783E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4D558-E171-479E-8F38-ED30EE413B90}" type="datetimeFigureOut">
              <a:rPr lang="ru-RU" smtClean="0"/>
              <a:pPr/>
              <a:t>14.09.2015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9FE3D-7304-43E0-A2B9-FFF53B783E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4D558-E171-479E-8F38-ED30EE413B90}" type="datetimeFigureOut">
              <a:rPr lang="ru-RU" smtClean="0"/>
              <a:pPr/>
              <a:t>14.09.2015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9FE3D-7304-43E0-A2B9-FFF53B783E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4D558-E171-479E-8F38-ED30EE413B90}" type="datetimeFigureOut">
              <a:rPr lang="ru-RU" smtClean="0"/>
              <a:pPr/>
              <a:t>14.09.2015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9FE3D-7304-43E0-A2B9-FFF53B783E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4D558-E171-479E-8F38-ED30EE413B90}" type="datetimeFigureOut">
              <a:rPr lang="ru-RU" smtClean="0"/>
              <a:pPr/>
              <a:t>14.09.2015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9FE3D-7304-43E0-A2B9-FFF53B783E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4D558-E171-479E-8F38-ED30EE413B90}" type="datetimeFigureOut">
              <a:rPr lang="ru-RU" smtClean="0"/>
              <a:pPr/>
              <a:t>14.09.2015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9FE3D-7304-43E0-A2B9-FFF53B783E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4D558-E171-479E-8F38-ED30EE413B90}" type="datetimeFigureOut">
              <a:rPr lang="ru-RU" smtClean="0"/>
              <a:pPr/>
              <a:t>14.09.2015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9FE3D-7304-43E0-A2B9-FFF53B783E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4D558-E171-479E-8F38-ED30EE413B90}" type="datetimeFigureOut">
              <a:rPr lang="ru-RU" smtClean="0"/>
              <a:pPr/>
              <a:t>14.09.2015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9FE3D-7304-43E0-A2B9-FFF53B783E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4D558-E171-479E-8F38-ED30EE413B90}" type="datetimeFigureOut">
              <a:rPr lang="ru-RU" smtClean="0"/>
              <a:pPr/>
              <a:t>14.09.2015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9FE3D-7304-43E0-A2B9-FFF53B783E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D4D558-E171-479E-8F38-ED30EE413B90}" type="datetimeFigureOut">
              <a:rPr lang="ru-RU" smtClean="0"/>
              <a:pPr/>
              <a:t>14.09.2015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59FE3D-7304-43E0-A2B9-FFF53B783E4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582726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ПРАВИЛА БЕЗОПАСНОГО ПОВЕДЕНИЯ ЛЮДЕЙ НА ЖЕЛЕЗНО-ДОРОЖНОМ ТРАНСПОРТЕ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000240"/>
            <a:ext cx="792961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439718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/>
              <a:t>ПРАВИЛА БЕЗОПАСНОГО ПОВЕДЕНИЯ ДЕТЕЙ НА ЖЕЛЕЗНОДОРОЖНОМ ТРАНСПОРТЕ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00042"/>
            <a:ext cx="4040188" cy="1428759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Не приближайся к оборванным</a:t>
            </a:r>
          </a:p>
          <a:p>
            <a:pPr algn="ctr"/>
            <a:r>
              <a:rPr lang="ru-RU" dirty="0">
                <a:solidFill>
                  <a:srgbClr val="FF0000"/>
                </a:solidFill>
              </a:rPr>
              <a:t>проводам!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500042"/>
            <a:ext cx="4041775" cy="1357323"/>
          </a:xfrm>
        </p:spPr>
        <p:txBody>
          <a:bodyPr>
            <a:normAutofit fontScale="92500"/>
          </a:bodyPr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Не повреждай оборудование</a:t>
            </a:r>
          </a:p>
          <a:p>
            <a:pPr algn="ctr"/>
            <a:r>
              <a:rPr lang="ru-RU" dirty="0">
                <a:solidFill>
                  <a:srgbClr val="FF0000"/>
                </a:solidFill>
              </a:rPr>
              <a:t>железнодорожного транспорта!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9370" y="2174875"/>
            <a:ext cx="2775848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2174875"/>
            <a:ext cx="3267522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500066"/>
          </a:xfrm>
        </p:spPr>
        <p:txBody>
          <a:bodyPr>
            <a:normAutofit/>
          </a:bodyPr>
          <a:lstStyle/>
          <a:p>
            <a:r>
              <a:rPr lang="ru-RU" sz="1800" b="1" dirty="0" smtClean="0"/>
              <a:t>ПРАВИЛА БЕЗОПАСНОГО ПОВЕДЕНИЯ ДЕТЕЙ НА ЖЕЛЕЗНОДОРОЖНОМ ТРАНСПОРТЕ</a:t>
            </a:r>
            <a:endParaRPr lang="ru-RU" sz="18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642918"/>
            <a:ext cx="4040188" cy="1531957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Не повреждай железнодорожный</a:t>
            </a:r>
          </a:p>
          <a:p>
            <a:pPr algn="ctr"/>
            <a:r>
              <a:rPr lang="ru-RU" dirty="0">
                <a:solidFill>
                  <a:srgbClr val="FF0000"/>
                </a:solidFill>
              </a:rPr>
              <a:t>подвижной состав!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714356"/>
            <a:ext cx="4041775" cy="1460519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Не повреждай, не загрязняй,</a:t>
            </a:r>
          </a:p>
          <a:p>
            <a:pPr algn="ctr"/>
            <a:r>
              <a:rPr lang="ru-RU" dirty="0">
                <a:solidFill>
                  <a:srgbClr val="FF0000"/>
                </a:solidFill>
              </a:rPr>
              <a:t>не загораживай, не снимай,</a:t>
            </a:r>
          </a:p>
          <a:p>
            <a:pPr algn="ctr"/>
            <a:r>
              <a:rPr lang="ru-RU" dirty="0">
                <a:solidFill>
                  <a:srgbClr val="FF0000"/>
                </a:solidFill>
              </a:rPr>
              <a:t>самостоятельно не устанавливай</a:t>
            </a:r>
          </a:p>
          <a:p>
            <a:pPr algn="ctr"/>
            <a:r>
              <a:rPr lang="ru-RU" dirty="0">
                <a:solidFill>
                  <a:srgbClr val="FF0000"/>
                </a:solidFill>
              </a:rPr>
              <a:t>знаки, указатели или иные</a:t>
            </a:r>
          </a:p>
          <a:p>
            <a:pPr algn="ctr"/>
            <a:r>
              <a:rPr lang="ru-RU" dirty="0">
                <a:solidFill>
                  <a:srgbClr val="FF0000"/>
                </a:solidFill>
              </a:rPr>
              <a:t>носители информации!</a:t>
            </a: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5979" y="2174875"/>
            <a:ext cx="2782629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1811" y="2174875"/>
            <a:ext cx="2888203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439718"/>
          </a:xfrm>
        </p:spPr>
        <p:txBody>
          <a:bodyPr>
            <a:normAutofit/>
          </a:bodyPr>
          <a:lstStyle/>
          <a:p>
            <a:r>
              <a:rPr lang="ru-RU" sz="1800" b="1" dirty="0" smtClean="0"/>
              <a:t>ПРАВИЛА БЕЗОПАСНОГО ПОВЕДЕНИЯ ДЕТЕЙ НА ЖЕЛЕЗНОДОРОЖНОМ ТРАНСПОРТЕ</a:t>
            </a:r>
            <a:endParaRPr lang="ru-RU" sz="1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714356"/>
            <a:ext cx="4040188" cy="1460519"/>
          </a:xfrm>
        </p:spPr>
        <p:txBody>
          <a:bodyPr>
            <a:normAutofit fontScale="92500"/>
          </a:bodyPr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Не оставляй на железнодорожных</a:t>
            </a:r>
          </a:p>
          <a:p>
            <a:pPr algn="ctr"/>
            <a:r>
              <a:rPr lang="ru-RU" dirty="0">
                <a:solidFill>
                  <a:srgbClr val="FF0000"/>
                </a:solidFill>
              </a:rPr>
              <a:t>путях посторонние предметы!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928670"/>
            <a:ext cx="4041775" cy="1246205"/>
          </a:xfrm>
        </p:spPr>
        <p:txBody>
          <a:bodyPr>
            <a:normAutofit fontScale="92500"/>
          </a:bodyPr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Не имей при себе предметы,</a:t>
            </a:r>
          </a:p>
          <a:p>
            <a:pPr algn="ctr"/>
            <a:r>
              <a:rPr lang="ru-RU" dirty="0">
                <a:solidFill>
                  <a:srgbClr val="FF0000"/>
                </a:solidFill>
              </a:rPr>
              <a:t>которые могут травмировать</a:t>
            </a:r>
          </a:p>
          <a:p>
            <a:pPr algn="ctr"/>
            <a:r>
              <a:rPr lang="ru-RU" dirty="0">
                <a:solidFill>
                  <a:srgbClr val="FF0000"/>
                </a:solidFill>
              </a:rPr>
              <a:t>граждан!</a:t>
            </a: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2761" y="2174875"/>
            <a:ext cx="2769066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9080" y="2174875"/>
            <a:ext cx="2873664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71480"/>
            <a:ext cx="4040188" cy="1603395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Не играй с огнеопасными и</a:t>
            </a:r>
          </a:p>
          <a:p>
            <a:pPr algn="ctr"/>
            <a:r>
              <a:rPr lang="ru-RU" dirty="0">
                <a:solidFill>
                  <a:srgbClr val="FF0000"/>
                </a:solidFill>
              </a:rPr>
              <a:t>воспламеняющимися веществами!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714356"/>
            <a:ext cx="4041775" cy="1460519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Не подходи к вагонам до полной</a:t>
            </a:r>
          </a:p>
          <a:p>
            <a:pPr algn="ctr"/>
            <a:r>
              <a:rPr lang="ru-RU" dirty="0">
                <a:solidFill>
                  <a:srgbClr val="FF0000"/>
                </a:solidFill>
              </a:rPr>
              <a:t>остановки поезда!</a:t>
            </a: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2761" y="2174875"/>
            <a:ext cx="2769066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76858" y="2174875"/>
            <a:ext cx="2778108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0" y="21429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ПРАВИЛА БЕЗОПАСНОГО ПОВЕДЕНИЯ ДЕТЕЙ НА ЖЕЛЕЗНОДОРОЖНОМ ТРАНСПОРТЕ</a:t>
            </a:r>
            <a:endParaRPr lang="ru-RU" dirty="0"/>
          </a:p>
        </p:txBody>
      </p:sp>
    </p:spTree>
  </p:cSld>
  <p:clrMapOvr>
    <a:masterClrMapping/>
  </p:clrMapOvr>
  <p:transition advClick="0" advTm="10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714357"/>
            <a:ext cx="4040188" cy="1071570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Не прислоняйся к стоящим вагонам!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571480"/>
            <a:ext cx="4041775" cy="1603395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Не пытайся попасть в вагон</a:t>
            </a:r>
          </a:p>
          <a:p>
            <a:pPr algn="ctr"/>
            <a:r>
              <a:rPr lang="ru-RU" dirty="0">
                <a:solidFill>
                  <a:srgbClr val="FF0000"/>
                </a:solidFill>
              </a:rPr>
              <a:t>или выйти из вагона во время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</a:rPr>
              <a:t>движения!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0018" y="2174875"/>
            <a:ext cx="2774551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78637" y="2174875"/>
            <a:ext cx="2774551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0" y="21429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ПРАВИЛА БЕЗОПАСНОГО ПОВЕДЕНИЯ ДЕТЕЙ НА ЖЕЛЕЗНОДОРОЖНОМ ТРАНСПОРТЕ</a:t>
            </a:r>
            <a:endParaRPr lang="ru-RU" dirty="0"/>
          </a:p>
        </p:txBody>
      </p:sp>
    </p:spTree>
  </p:cSld>
  <p:clrMapOvr>
    <a:masterClrMapping/>
  </p:clrMapOvr>
  <p:transition advClick="0" advTm="10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642918"/>
            <a:ext cx="4040188" cy="1531957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Не стой на подножках и переходных</a:t>
            </a:r>
          </a:p>
          <a:p>
            <a:pPr algn="ctr"/>
            <a:r>
              <a:rPr lang="ru-RU" dirty="0">
                <a:solidFill>
                  <a:srgbClr val="FF0000"/>
                </a:solidFill>
              </a:rPr>
              <a:t>площадках!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642919"/>
            <a:ext cx="4041775" cy="1214446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Не открывай двери вагонов</a:t>
            </a:r>
          </a:p>
          <a:p>
            <a:pPr algn="ctr"/>
            <a:r>
              <a:rPr lang="ru-RU" dirty="0">
                <a:solidFill>
                  <a:srgbClr val="FF0000"/>
                </a:solidFill>
              </a:rPr>
              <a:t>на ходу поезда!</a:t>
            </a: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0018" y="2174875"/>
            <a:ext cx="2774551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635" y="2174875"/>
            <a:ext cx="2890555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0" y="21429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ПРАВИЛА БЕЗОПАСНОГО ПОВЕДЕНИЯ ДЕТЕЙ НА ЖЕЛЕЗНОДОРОЖНОМ ТРАНСПОРТЕ</a:t>
            </a:r>
            <a:endParaRPr lang="ru-RU" dirty="0"/>
          </a:p>
        </p:txBody>
      </p:sp>
    </p:spTree>
  </p:cSld>
  <p:clrMapOvr>
    <a:masterClrMapping/>
  </p:clrMapOvr>
  <p:transition advClick="0" advTm="10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71480"/>
            <a:ext cx="4040188" cy="1603395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Не препятствуй автоматическому</a:t>
            </a:r>
          </a:p>
          <a:p>
            <a:pPr algn="ctr"/>
            <a:r>
              <a:rPr lang="ru-RU" dirty="0">
                <a:solidFill>
                  <a:srgbClr val="FF0000"/>
                </a:solidFill>
              </a:rPr>
              <a:t>открытию/закрытию дверей</a:t>
            </a:r>
          </a:p>
          <a:p>
            <a:pPr algn="ctr"/>
            <a:r>
              <a:rPr lang="ru-RU" dirty="0">
                <a:solidFill>
                  <a:srgbClr val="FF0000"/>
                </a:solidFill>
              </a:rPr>
              <a:t>вагонов!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571480"/>
            <a:ext cx="4041775" cy="1603395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Не создавай помех другим</a:t>
            </a:r>
          </a:p>
          <a:p>
            <a:pPr algn="ctr"/>
            <a:r>
              <a:rPr lang="ru-RU" dirty="0">
                <a:solidFill>
                  <a:srgbClr val="FF0000"/>
                </a:solidFill>
              </a:rPr>
              <a:t>гражданам, осуществляя посадку/</a:t>
            </a:r>
          </a:p>
          <a:p>
            <a:pPr algn="ctr"/>
            <a:r>
              <a:rPr lang="ru-RU" dirty="0">
                <a:solidFill>
                  <a:srgbClr val="FF0000"/>
                </a:solidFill>
              </a:rPr>
              <a:t>высадку!</a:t>
            </a: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2016" y="2174875"/>
            <a:ext cx="2890555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635" y="2174875"/>
            <a:ext cx="2890555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0" y="21429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ПРАВИЛА БЕЗОПАСНОГО ПОВЕДЕНИЯ ДЕТЕЙ НА ЖЕЛЕЗНОДОРОЖНОМ ТРАНСПОРТЕ</a:t>
            </a:r>
            <a:endParaRPr lang="ru-RU" dirty="0"/>
          </a:p>
        </p:txBody>
      </p:sp>
    </p:spTree>
  </p:cSld>
  <p:clrMapOvr>
    <a:masterClrMapping/>
  </p:clrMapOvr>
  <p:transition advClick="0" advTm="10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71480"/>
            <a:ext cx="4040188" cy="1603395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Не высовывайся из окон вагонов</a:t>
            </a:r>
          </a:p>
          <a:p>
            <a:pPr algn="ctr"/>
            <a:r>
              <a:rPr lang="ru-RU" dirty="0">
                <a:solidFill>
                  <a:srgbClr val="FF0000"/>
                </a:solidFill>
              </a:rPr>
              <a:t>и дверей тамбуров!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714356"/>
            <a:ext cx="4041775" cy="1460519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Находясь рядом</a:t>
            </a:r>
          </a:p>
          <a:p>
            <a:pPr algn="ctr"/>
            <a:r>
              <a:rPr lang="ru-RU" dirty="0">
                <a:solidFill>
                  <a:srgbClr val="FF0000"/>
                </a:solidFill>
              </a:rPr>
              <a:t>с железнодорожными путями,</a:t>
            </a:r>
          </a:p>
          <a:p>
            <a:pPr algn="ctr"/>
            <a:r>
              <a:rPr lang="ru-RU" dirty="0">
                <a:solidFill>
                  <a:srgbClr val="FF0000"/>
                </a:solidFill>
              </a:rPr>
              <a:t>при приближении поезда отойди</a:t>
            </a:r>
          </a:p>
          <a:p>
            <a:pPr algn="ctr"/>
            <a:r>
              <a:rPr lang="ru-RU" dirty="0">
                <a:solidFill>
                  <a:srgbClr val="FF0000"/>
                </a:solidFill>
              </a:rPr>
              <a:t>на безопасное расстояние!</a:t>
            </a: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2016" y="2174875"/>
            <a:ext cx="2890555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77988" y="2174875"/>
            <a:ext cx="2775848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0" y="21429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ПРАВИЛА БЕЗОПАСНОГО ПОВЕДЕНИЯ ДЕТЕЙ НА ЖЕЛЕЗНОДОРОЖНОМ ТРАНСПОРТЕ</a:t>
            </a:r>
            <a:endParaRPr lang="ru-RU" dirty="0"/>
          </a:p>
        </p:txBody>
      </p:sp>
    </p:spTree>
  </p:cSld>
  <p:clrMapOvr>
    <a:masterClrMapping/>
  </p:clrMapOvr>
  <p:transition advClick="0" advTm="10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428860" y="571480"/>
            <a:ext cx="4040188" cy="1497018"/>
          </a:xfrm>
        </p:spPr>
        <p:txBody>
          <a:bodyPr>
            <a:normAutofit fontScale="92500"/>
          </a:bodyPr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Обнаружив посторонние и/или</a:t>
            </a:r>
          </a:p>
          <a:p>
            <a:pPr algn="ctr"/>
            <a:r>
              <a:rPr lang="ru-RU" dirty="0">
                <a:solidFill>
                  <a:srgbClr val="FF0000"/>
                </a:solidFill>
              </a:rPr>
              <a:t>забытые предметы, сообщи</a:t>
            </a:r>
          </a:p>
          <a:p>
            <a:pPr algn="ctr"/>
            <a:r>
              <a:rPr lang="ru-RU" dirty="0">
                <a:solidFill>
                  <a:srgbClr val="FF0000"/>
                </a:solidFill>
              </a:rPr>
              <a:t>об этом взрослым!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64" y="2428868"/>
            <a:ext cx="2774551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0" y="28572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ПРАВИЛА БЕЗОПАСНОГО ПОВЕДЕНИЯ ДЕТЕЙ НА ЖЕЛЕЗНОДОРОЖНОМ ТРАНСПОРТЕ</a:t>
            </a:r>
            <a:endParaRPr lang="ru-RU" dirty="0"/>
          </a:p>
        </p:txBody>
      </p:sp>
    </p:spTree>
  </p:cSld>
  <p:clrMapOvr>
    <a:masterClrMapping/>
  </p:clrMapOvr>
  <p:transition advClick="0" advTm="10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6286544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b="1" dirty="0"/>
              <a:t>«Правила нахождения граждан и размещения объектов в зонах</a:t>
            </a:r>
          </a:p>
          <a:p>
            <a:pPr algn="ctr">
              <a:buNone/>
            </a:pPr>
            <a:r>
              <a:rPr lang="ru-RU" b="1" dirty="0"/>
              <a:t>повышенной опасности, выполнения в этих зонах работ, проезда и</a:t>
            </a:r>
          </a:p>
          <a:p>
            <a:pPr algn="ctr">
              <a:buNone/>
            </a:pPr>
            <a:r>
              <a:rPr lang="ru-RU" b="1" dirty="0"/>
              <a:t>прохода через железнодорожные пути» разработаны и утверждены</a:t>
            </a:r>
          </a:p>
          <a:p>
            <a:pPr algn="ctr">
              <a:buNone/>
            </a:pPr>
            <a:r>
              <a:rPr lang="ru-RU" b="1" dirty="0"/>
              <a:t>Приказом Министерства транспорта РФ № 18 8 февраля 2007 года</a:t>
            </a:r>
          </a:p>
          <a:p>
            <a:pPr algn="ctr">
              <a:buNone/>
            </a:pPr>
            <a:r>
              <a:rPr lang="ru-RU" b="1" dirty="0"/>
              <a:t>Департамент корпоративных коммуникаций ОАО «РЖД»</a:t>
            </a:r>
          </a:p>
          <a:p>
            <a:pPr algn="ctr">
              <a:buNone/>
            </a:pPr>
            <a:r>
              <a:rPr lang="ru-RU" b="1" dirty="0"/>
              <a:t>Управление охраны труда, промышленной безопасности</a:t>
            </a:r>
          </a:p>
          <a:p>
            <a:pPr algn="ctr">
              <a:buNone/>
            </a:pPr>
            <a:r>
              <a:rPr lang="ru-RU" b="1" dirty="0"/>
              <a:t>и экологического контроля ОАО «РЖД»</a:t>
            </a:r>
          </a:p>
        </p:txBody>
      </p:sp>
    </p:spTree>
  </p:cSld>
  <p:clrMapOvr>
    <a:masterClrMapping/>
  </p:clrMapOvr>
  <p:transition advClick="0" advTm="10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511156"/>
          </a:xfrm>
        </p:spPr>
        <p:txBody>
          <a:bodyPr>
            <a:normAutofit/>
          </a:bodyPr>
          <a:lstStyle/>
          <a:p>
            <a:r>
              <a:rPr lang="ru-RU" sz="1800" b="1" dirty="0" smtClean="0"/>
              <a:t>ПРАВИЛА БЕЗОПАСНОГО ПОВЕДЕНИЯ ДЕТЕЙ НА ЖЕЛЕЗНОДОРОЖНОМ ТРАНСПОРТЕ</a:t>
            </a:r>
            <a:endParaRPr lang="ru-RU" sz="1800" b="1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57200" y="642918"/>
            <a:ext cx="7758138" cy="1857388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Переходи железнодорожные пути</a:t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>только по пешеходным переходам,</a:t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>мостам и тоннелям!</a:t>
            </a:r>
          </a:p>
          <a:p>
            <a:pPr algn="ctr"/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357422" y="2500306"/>
            <a:ext cx="3929518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9704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Будьте бдительны!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1894" y="1857364"/>
            <a:ext cx="6100211" cy="4268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/>
            </a:r>
            <a:br>
              <a:rPr lang="ru-RU" sz="2400" b="1" dirty="0">
                <a:solidFill>
                  <a:srgbClr val="FF0000"/>
                </a:solidFill>
              </a:rPr>
            </a:b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0" y="500042"/>
            <a:ext cx="9144000" cy="1928826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При переходе через железнодорожные пути</a:t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>   по пешеходному переходу, расположенному</a:t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>   в одном уровне с железнодорожными путями:</a:t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92050" y="2143116"/>
            <a:ext cx="3570488" cy="3571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4645025" y="642918"/>
            <a:ext cx="4284693" cy="5143536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• убедись, что в зоне видимости нет</a:t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>   движущегося поезда!</a:t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>• внимательно следи за световыми и звуковыми</a:t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>   сигналами, подаваемыми техническими средствами</a:t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>   или работниками железнодорожного транспорта!</a:t>
            </a:r>
            <a:endParaRPr lang="ru-RU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0" y="274638"/>
            <a:ext cx="9144000" cy="511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ПРАВИЛА БЕЗОПАСНОГО ПОВЕДЕНИЯ ДЕТЕЙ НА ЖЕЛЕЗНОДОРОЖНОМ ТРАНСПОРТЕ</a:t>
            </a:r>
          </a:p>
        </p:txBody>
      </p:sp>
    </p:spTree>
  </p:cSld>
  <p:clrMapOvr>
    <a:masterClrMapping/>
  </p:clrMapOvr>
  <p:transition advClick="0" advTm="10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00108"/>
            <a:ext cx="8329642" cy="1785950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Не используй наушники и</a:t>
            </a:r>
            <a:br>
              <a:rPr lang="ru-RU" sz="3200" b="1" dirty="0">
                <a:solidFill>
                  <a:srgbClr val="FF0000"/>
                </a:solidFill>
              </a:rPr>
            </a:br>
            <a:r>
              <a:rPr lang="ru-RU" sz="3200" b="1" dirty="0">
                <a:solidFill>
                  <a:srgbClr val="FF0000"/>
                </a:solidFill>
              </a:rPr>
              <a:t>мобильные телефоны при переходе</a:t>
            </a:r>
            <a:br>
              <a:rPr lang="ru-RU" sz="3200" b="1" dirty="0">
                <a:solidFill>
                  <a:srgbClr val="FF0000"/>
                </a:solidFill>
              </a:rPr>
            </a:br>
            <a:r>
              <a:rPr lang="ru-RU" sz="3200" b="1" dirty="0">
                <a:solidFill>
                  <a:srgbClr val="FF0000"/>
                </a:solidFill>
              </a:rPr>
              <a:t>через железнодорожные пути!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02" y="3000372"/>
            <a:ext cx="3301291" cy="3311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28572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ПРАВИЛА БЕЗОПАСНОГО ПОВЕДЕНИЯ ДЕТЕЙ НА ЖЕЛЕЗНОДОРОЖНОМ ТРАНСПОРТЕ</a:t>
            </a:r>
            <a:endParaRPr lang="ru-RU" dirty="0"/>
          </a:p>
        </p:txBody>
      </p:sp>
    </p:spTree>
  </p:cSld>
  <p:clrMapOvr>
    <a:masterClrMapping/>
  </p:clrMapOvr>
  <p:transition advClick="0" advTm="10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1357322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Не переходи железнодорожные пути</a:t>
            </a:r>
            <a:br>
              <a:rPr lang="ru-RU" sz="3200" b="1" dirty="0">
                <a:solidFill>
                  <a:srgbClr val="FF0000"/>
                </a:solidFill>
              </a:rPr>
            </a:br>
            <a:r>
              <a:rPr lang="ru-RU" sz="3200" b="1" dirty="0">
                <a:solidFill>
                  <a:srgbClr val="FF0000"/>
                </a:solidFill>
              </a:rPr>
              <a:t>на красный свет светофора!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1857364"/>
            <a:ext cx="5929354" cy="4268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21429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ПРАВИЛА БЕЗОПАСНОГО ПОВЕДЕНИЯ ДЕТЕЙ НА ЖЕЛЕЗНОДОРОЖНОМ ТРАНСПОРТЕ</a:t>
            </a:r>
            <a:endParaRPr lang="ru-RU" dirty="0"/>
          </a:p>
        </p:txBody>
      </p:sp>
    </p:spTree>
  </p:cSld>
  <p:clrMapOvr>
    <a:masterClrMapping/>
  </p:clrMapOvr>
  <p:transition advClick="0" advTm="10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428596" y="642918"/>
            <a:ext cx="4040188" cy="1960585"/>
          </a:xfrm>
        </p:spPr>
        <p:txBody>
          <a:bodyPr>
            <a:normAutofit fontScale="47500" lnSpcReduction="20000"/>
          </a:bodyPr>
          <a:lstStyle/>
          <a:p>
            <a:pPr algn="ctr"/>
            <a:r>
              <a:rPr lang="ru-RU" sz="5800" dirty="0">
                <a:solidFill>
                  <a:srgbClr val="FF0000"/>
                </a:solidFill>
              </a:rPr>
              <a:t>Не пытайся проникнуть</a:t>
            </a:r>
            <a:br>
              <a:rPr lang="ru-RU" sz="5800" dirty="0">
                <a:solidFill>
                  <a:srgbClr val="FF0000"/>
                </a:solidFill>
              </a:rPr>
            </a:br>
            <a:r>
              <a:rPr lang="ru-RU" sz="5800" dirty="0">
                <a:solidFill>
                  <a:srgbClr val="FF0000"/>
                </a:solidFill>
              </a:rPr>
              <a:t>на пассажирскую платформу и ж.д.</a:t>
            </a:r>
            <a:br>
              <a:rPr lang="ru-RU" sz="5800" dirty="0">
                <a:solidFill>
                  <a:srgbClr val="FF0000"/>
                </a:solidFill>
              </a:rPr>
            </a:br>
            <a:r>
              <a:rPr lang="ru-RU" sz="5800" dirty="0">
                <a:solidFill>
                  <a:srgbClr val="FF0000"/>
                </a:solidFill>
              </a:rPr>
              <a:t>пути в неустановленном месте!</a:t>
            </a:r>
          </a:p>
          <a:p>
            <a:pPr algn="ctr"/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00034" y="2428867"/>
            <a:ext cx="3786214" cy="3697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5072066" y="857232"/>
            <a:ext cx="3829048" cy="1571636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</a:rPr>
              <a:t>Не ходи по железнодорожным</a:t>
            </a:r>
          </a:p>
          <a:p>
            <a:pPr algn="ctr"/>
            <a:r>
              <a:rPr lang="ru-RU" sz="3200" dirty="0">
                <a:solidFill>
                  <a:srgbClr val="FF0000"/>
                </a:solidFill>
              </a:rPr>
              <a:t>путям!</a:t>
            </a:r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2500305"/>
            <a:ext cx="3857652" cy="3625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0" y="21429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ПРАВИЛА БЕЗОПАСНОГО ПОВЕДЕНИЯ ДЕТЕЙ НА ЖЕЛЕЗНОДОРОЖНОМ ТРАНСПОРТЕ</a:t>
            </a:r>
            <a:endParaRPr lang="ru-RU" dirty="0"/>
          </a:p>
        </p:txBody>
      </p:sp>
    </p:spTree>
  </p:cSld>
  <p:clrMapOvr>
    <a:masterClrMapping/>
  </p:clrMapOvr>
  <p:transition advClick="0" advTm="10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457200" y="285728"/>
            <a:ext cx="4040188" cy="2286016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Не подлезай под пассажирскими</a:t>
            </a:r>
          </a:p>
          <a:p>
            <a:pPr algn="ctr"/>
            <a:r>
              <a:rPr lang="ru-RU" dirty="0">
                <a:solidFill>
                  <a:srgbClr val="FF0000"/>
                </a:solidFill>
              </a:rPr>
              <a:t>платформами и железнодорожным</a:t>
            </a:r>
          </a:p>
          <a:p>
            <a:pPr algn="ctr"/>
            <a:r>
              <a:rPr lang="ru-RU" dirty="0">
                <a:solidFill>
                  <a:srgbClr val="FF0000"/>
                </a:solidFill>
              </a:rPr>
              <a:t>подвижным составом!</a:t>
            </a:r>
          </a:p>
          <a:p>
            <a:pPr algn="ctr"/>
            <a:r>
              <a:rPr lang="ru-RU" dirty="0">
                <a:solidFill>
                  <a:srgbClr val="FF0000"/>
                </a:solidFill>
              </a:rPr>
              <a:t>Не перелезай через </a:t>
            </a:r>
            <a:r>
              <a:rPr lang="ru-RU" dirty="0" err="1">
                <a:solidFill>
                  <a:srgbClr val="FF0000"/>
                </a:solidFill>
              </a:rPr>
              <a:t>автосцепные</a:t>
            </a:r>
            <a:endParaRPr lang="ru-RU" dirty="0">
              <a:solidFill>
                <a:srgbClr val="FF0000"/>
              </a:solidFill>
            </a:endParaRPr>
          </a:p>
          <a:p>
            <a:pPr algn="ctr"/>
            <a:r>
              <a:rPr lang="ru-RU" dirty="0">
                <a:solidFill>
                  <a:srgbClr val="FF0000"/>
                </a:solidFill>
              </a:rPr>
              <a:t>устройства между вагонами!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>
          <a:xfrm>
            <a:off x="4643438" y="642918"/>
            <a:ext cx="4041775" cy="1746271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Не заходи за линию безопасности</a:t>
            </a:r>
          </a:p>
          <a:p>
            <a:pPr algn="ctr"/>
            <a:r>
              <a:rPr lang="ru-RU" dirty="0">
                <a:solidFill>
                  <a:srgbClr val="FF0000"/>
                </a:solidFill>
              </a:rPr>
              <a:t>у края пассажирской платформы!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2571744"/>
            <a:ext cx="3389505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2571744"/>
            <a:ext cx="3323700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0" y="21429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ПРАВИЛА БЕЗОПАСНОГО ПОВЕДЕНИЯ ДЕТЕЙ НА ЖЕЛЕЗНОДОРОЖНОМ ТРАНСПОРТЕ</a:t>
            </a:r>
            <a:endParaRPr lang="ru-RU" dirty="0"/>
          </a:p>
        </p:txBody>
      </p:sp>
    </p:spTree>
  </p:cSld>
  <p:clrMapOvr>
    <a:masterClrMapping/>
  </p:clrMapOvr>
  <p:transition advClick="0" advTm="10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8596" y="642918"/>
            <a:ext cx="4500594" cy="2032023"/>
          </a:xfrm>
        </p:spPr>
        <p:txBody>
          <a:bodyPr>
            <a:noAutofit/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</a:rPr>
              <a:t>Не бегай по пассажирской</a:t>
            </a:r>
          </a:p>
          <a:p>
            <a:pPr algn="ctr"/>
            <a:r>
              <a:rPr lang="ru-RU" sz="2000" dirty="0">
                <a:solidFill>
                  <a:srgbClr val="FF0000"/>
                </a:solidFill>
              </a:rPr>
              <a:t>платформе рядом с прибывающим</a:t>
            </a:r>
          </a:p>
          <a:p>
            <a:pPr algn="ctr"/>
            <a:r>
              <a:rPr lang="ru-RU" sz="2000" dirty="0">
                <a:solidFill>
                  <a:srgbClr val="FF0000"/>
                </a:solidFill>
              </a:rPr>
              <a:t>или отправляющимся поездом!</a:t>
            </a:r>
          </a:p>
          <a:p>
            <a:pPr algn="ctr"/>
            <a:r>
              <a:rPr lang="ru-RU" sz="2000" dirty="0">
                <a:solidFill>
                  <a:srgbClr val="FF0000"/>
                </a:solidFill>
              </a:rPr>
              <a:t>Не устраивай различные подвижные</a:t>
            </a:r>
          </a:p>
          <a:p>
            <a:pPr algn="ctr"/>
            <a:r>
              <a:rPr lang="ru-RU" sz="2000" dirty="0">
                <a:solidFill>
                  <a:srgbClr val="FF0000"/>
                </a:solidFill>
              </a:rPr>
              <a:t>игры!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857752" y="1000108"/>
            <a:ext cx="3900486" cy="1357322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Не прыгай с пассажирской платформы</a:t>
            </a:r>
          </a:p>
          <a:p>
            <a:pPr algn="ctr"/>
            <a:r>
              <a:rPr lang="ru-RU" dirty="0">
                <a:solidFill>
                  <a:srgbClr val="FF0000"/>
                </a:solidFill>
              </a:rPr>
              <a:t>на железнодорожные пути!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2643182"/>
            <a:ext cx="2883184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2714620"/>
            <a:ext cx="2782629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0" y="21429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ПРАВИЛА БЕЗОПАСНОГО ПОВЕДЕНИЯ ДЕТЕЙ НА ЖЕЛЕЗНОДОРОЖНОМ ТРАНСПОРТЕ</a:t>
            </a:r>
            <a:endParaRPr lang="ru-RU" dirty="0"/>
          </a:p>
        </p:txBody>
      </p:sp>
    </p:spTree>
  </p:cSld>
  <p:clrMapOvr>
    <a:masterClrMapping/>
  </p:clrMapOvr>
  <p:transition advClick="0" advTm="10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214314"/>
          </a:xfrm>
        </p:spPr>
        <p:txBody>
          <a:bodyPr>
            <a:noAutofit/>
          </a:bodyPr>
          <a:lstStyle/>
          <a:p>
            <a:r>
              <a:rPr lang="ru-RU" sz="1600" b="1" dirty="0"/>
              <a:t>ПРАВИЛА БЕЗОПАСНОГО ПОВЕДЕНИЯ ДЕТЕЙ НА ЖЕЛЕЗНОДОРОЖНОМ ТРАНСПОРТЕ</a:t>
            </a:r>
            <a:r>
              <a:rPr lang="ru-RU" sz="2800" b="1" dirty="0"/>
              <a:t/>
            </a:r>
            <a:br>
              <a:rPr lang="ru-RU" sz="2800" b="1" dirty="0"/>
            </a:br>
            <a:endParaRPr lang="ru-RU" sz="28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428604"/>
            <a:ext cx="4040188" cy="2143140"/>
          </a:xfrm>
        </p:spPr>
        <p:txBody>
          <a:bodyPr>
            <a:normAutofit fontScale="92500"/>
          </a:bodyPr>
          <a:lstStyle/>
          <a:p>
            <a:r>
              <a:rPr lang="ru-RU" dirty="0">
                <a:solidFill>
                  <a:srgbClr val="FF0000"/>
                </a:solidFill>
              </a:rPr>
              <a:t>Не поднимайся на опоры</a:t>
            </a:r>
          </a:p>
          <a:p>
            <a:r>
              <a:rPr lang="ru-RU" dirty="0">
                <a:solidFill>
                  <a:srgbClr val="FF0000"/>
                </a:solidFill>
              </a:rPr>
              <a:t>и специальные конструкции</a:t>
            </a:r>
          </a:p>
          <a:p>
            <a:r>
              <a:rPr lang="ru-RU" dirty="0">
                <a:solidFill>
                  <a:srgbClr val="FF0000"/>
                </a:solidFill>
              </a:rPr>
              <a:t>контактной сети и воздушных</a:t>
            </a:r>
          </a:p>
          <a:p>
            <a:r>
              <a:rPr lang="ru-RU" dirty="0">
                <a:solidFill>
                  <a:srgbClr val="FF0000"/>
                </a:solidFill>
              </a:rPr>
              <a:t>линий и искусственных сооружений!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089370" y="2714619"/>
            <a:ext cx="2775848" cy="3411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714356"/>
            <a:ext cx="4041775" cy="1460519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Не поднимайся на крыши вагонов</a:t>
            </a:r>
          </a:p>
          <a:p>
            <a:pPr algn="ctr"/>
            <a:r>
              <a:rPr lang="ru-RU" dirty="0">
                <a:solidFill>
                  <a:srgbClr val="FF0000"/>
                </a:solidFill>
              </a:rPr>
              <a:t>поездов!</a:t>
            </a:r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281379" y="2174875"/>
            <a:ext cx="2769066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/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462</Words>
  <Application>Microsoft Office PowerPoint</Application>
  <PresentationFormat>Экран (4:3)</PresentationFormat>
  <Paragraphs>98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ПРАВИЛА БЕЗОПАСНОГО ПОВЕДЕНИЯ ЛЮДЕЙ НА ЖЕЛЕЗНО-ДОРОЖНОМ ТРАНСПОРТЕ</vt:lpstr>
      <vt:lpstr>ПРАВИЛА БЕЗОПАСНОГО ПОВЕДЕНИЯ ДЕТЕЙ НА ЖЕЛЕЗНОДОРОЖНОМ ТРАНСПОРТЕ</vt:lpstr>
      <vt:lpstr> </vt:lpstr>
      <vt:lpstr>Не используй наушники и мобильные телефоны при переходе через железнодорожные пути!</vt:lpstr>
      <vt:lpstr>Не переходи железнодорожные пути на красный свет светофора!</vt:lpstr>
      <vt:lpstr>Слайд 6</vt:lpstr>
      <vt:lpstr>Слайд 7</vt:lpstr>
      <vt:lpstr>Слайд 8</vt:lpstr>
      <vt:lpstr>ПРАВИЛА БЕЗОПАСНОГО ПОВЕДЕНИЯ ДЕТЕЙ НА ЖЕЛЕЗНОДОРОЖНОМ ТРАНСПОРТЕ </vt:lpstr>
      <vt:lpstr>ПРАВИЛА БЕЗОПАСНОГО ПОВЕДЕНИЯ ДЕТЕЙ НА ЖЕЛЕЗНОДОРОЖНОМ ТРАНСПОРТЕ </vt:lpstr>
      <vt:lpstr>ПРАВИЛА БЕЗОПАСНОГО ПОВЕДЕНИЯ ДЕТЕЙ НА ЖЕЛЕЗНОДОРОЖНОМ ТРАНСПОРТЕ</vt:lpstr>
      <vt:lpstr>ПРАВИЛА БЕЗОПАСНОГО ПОВЕДЕНИЯ ДЕТЕЙ НА ЖЕЛЕЗНОДОРОЖНОМ ТРАНСПОРТЕ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Будьте бдительны!</vt:lpstr>
    </vt:vector>
  </TitlesOfParts>
  <Company>Tipk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ПРАВИЛА БЕЗОПАСНОГО ПОВЕДЕНИЯ ДЕТЕЙ НА ЖЕЛЕЗНО-ДОРОЖНОМ ТРАНСПОРТЕ</dc:title>
  <dc:creator>ZamVosp</dc:creator>
  <cp:lastModifiedBy>ZamVosp</cp:lastModifiedBy>
  <cp:revision>13</cp:revision>
  <dcterms:created xsi:type="dcterms:W3CDTF">2015-09-11T11:28:08Z</dcterms:created>
  <dcterms:modified xsi:type="dcterms:W3CDTF">2015-09-14T04:19:14Z</dcterms:modified>
</cp:coreProperties>
</file>