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5"/>
  </p:handoutMasterIdLst>
  <p:sldIdLst>
    <p:sldId id="256" r:id="rId2"/>
    <p:sldId id="257" r:id="rId3"/>
    <p:sldId id="275" r:id="rId4"/>
    <p:sldId id="258" r:id="rId5"/>
    <p:sldId id="267" r:id="rId6"/>
    <p:sldId id="260" r:id="rId7"/>
    <p:sldId id="264" r:id="rId8"/>
    <p:sldId id="261" r:id="rId9"/>
    <p:sldId id="269" r:id="rId10"/>
    <p:sldId id="271" r:id="rId11"/>
    <p:sldId id="273" r:id="rId12"/>
    <p:sldId id="274" r:id="rId13"/>
    <p:sldId id="262" r:id="rId14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70" d="100"/>
          <a:sy n="70" d="100"/>
        </p:scale>
        <p:origin x="-28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8739-DE76-47B5-8CA4-A016D1D9589D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7F64-5599-4B1F-9A89-DF0AE4F761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A7078E6-709F-45C0-8EE8-6B483DD65500}" type="datetimeFigureOut">
              <a:rPr lang="ru-RU" smtClean="0"/>
              <a:t>16.06.2015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8872DB-0577-403D-AD78-0EFBFBB9A4D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40075"/>
            <a:ext cx="8496944" cy="2952328"/>
          </a:xfrm>
        </p:spPr>
        <p:txBody>
          <a:bodyPr anchor="t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500" b="1" dirty="0" smtClean="0">
                <a:ea typeface="Calibri"/>
                <a:cs typeface="Arial"/>
              </a:rPr>
              <a:t/>
            </a:r>
            <a:br>
              <a:rPr lang="ru-RU" sz="2500" b="1" dirty="0" smtClean="0">
                <a:ea typeface="Calibri"/>
                <a:cs typeface="Arial"/>
              </a:rPr>
            </a:br>
            <a:r>
              <a:rPr lang="ru-RU" sz="2500" b="1" dirty="0" smtClean="0">
                <a:ea typeface="Calibri"/>
                <a:cs typeface="Arial"/>
              </a:rPr>
              <a:t>ОБ ОРГАНИЗАЦИИ И ПРОВЕДЕНИИ </a:t>
            </a:r>
            <a:r>
              <a:rPr lang="ru-RU" sz="2500" dirty="0">
                <a:ea typeface="Calibri"/>
                <a:cs typeface="Arial"/>
              </a:rPr>
              <a:t/>
            </a:r>
            <a:br>
              <a:rPr lang="ru-RU" sz="2500" dirty="0">
                <a:ea typeface="Calibri"/>
                <a:cs typeface="Arial"/>
              </a:rPr>
            </a:br>
            <a:r>
              <a:rPr lang="ru-RU" sz="2500" b="1" dirty="0">
                <a:ea typeface="Calibri"/>
                <a:cs typeface="Arial"/>
              </a:rPr>
              <a:t>В 2015-2016 УЧЕБНОМ ГОДУ МЕРОПРИЯТИЙ</a:t>
            </a:r>
            <a:r>
              <a:rPr lang="ru-RU" sz="2500" b="1" dirty="0" smtClean="0">
                <a:ea typeface="Calibri"/>
                <a:cs typeface="Arial"/>
              </a:rPr>
              <a:t/>
            </a:r>
            <a:br>
              <a:rPr lang="ru-RU" sz="2500" b="1" dirty="0" smtClean="0">
                <a:ea typeface="Calibri"/>
                <a:cs typeface="Arial"/>
              </a:rPr>
            </a:br>
            <a:r>
              <a:rPr lang="ru-RU" sz="2500" b="1" dirty="0" smtClean="0">
                <a:ea typeface="Calibri"/>
                <a:cs typeface="Arial"/>
              </a:rPr>
              <a:t>ПО </a:t>
            </a:r>
            <a:r>
              <a:rPr lang="ru-RU" sz="2500" b="1" dirty="0">
                <a:ea typeface="Calibri"/>
                <a:cs typeface="Arial"/>
              </a:rPr>
              <a:t>ЗАЩИТЕ ДЕТЕЙ ОТ ИНФОРМАЦИИ, ПРИЧИНЯЮЩЕЙ ВРЕД ИХ ЗДОРОВЬЮ И РАЗВИТИЮ, </a:t>
            </a:r>
            <a:r>
              <a:rPr lang="ru-RU" sz="2500" b="1" dirty="0" smtClean="0">
                <a:ea typeface="Calibri"/>
                <a:cs typeface="Arial"/>
              </a:rPr>
              <a:t>НА </a:t>
            </a:r>
            <a:r>
              <a:rPr lang="ru-RU" sz="2500" b="1" dirty="0">
                <a:ea typeface="Calibri"/>
                <a:cs typeface="Arial"/>
              </a:rPr>
              <a:t>ТЕРРИТОРИИ </a:t>
            </a:r>
            <a:r>
              <a:rPr lang="ru-RU" sz="2500" b="1" dirty="0" smtClean="0">
                <a:ea typeface="Calibri"/>
                <a:cs typeface="Arial"/>
              </a:rPr>
              <a:t/>
            </a:r>
            <a:br>
              <a:rPr lang="ru-RU" sz="2500" b="1" dirty="0" smtClean="0">
                <a:ea typeface="Calibri"/>
                <a:cs typeface="Arial"/>
              </a:rPr>
            </a:br>
            <a:r>
              <a:rPr lang="ru-RU" sz="2500" b="1" dirty="0" smtClean="0">
                <a:ea typeface="Calibri"/>
                <a:cs typeface="Arial"/>
              </a:rPr>
              <a:t>САМАРСКОЙ </a:t>
            </a:r>
            <a:r>
              <a:rPr lang="ru-RU" sz="2500" b="1" dirty="0">
                <a:ea typeface="Calibri"/>
                <a:cs typeface="Arial"/>
              </a:rPr>
              <a:t>ОБЛАСТИ</a:t>
            </a:r>
            <a:r>
              <a:rPr lang="ru-RU" sz="2500" dirty="0">
                <a:ea typeface="Calibri"/>
                <a:cs typeface="Arial"/>
              </a:rPr>
              <a:t/>
            </a:r>
            <a:br>
              <a:rPr lang="ru-RU" sz="2500" dirty="0">
                <a:ea typeface="Calibri"/>
                <a:cs typeface="Arial"/>
              </a:rPr>
            </a:b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7315200" cy="11446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Консультант Управления проектно-аналитической деятельности министерства образования и науки </a:t>
            </a:r>
          </a:p>
          <a:p>
            <a:pPr algn="ctr"/>
            <a:r>
              <a:rPr lang="ru-RU" dirty="0" smtClean="0"/>
              <a:t>Самарской области</a:t>
            </a:r>
          </a:p>
          <a:p>
            <a:pPr algn="ctr"/>
            <a:r>
              <a:rPr lang="ru-RU" b="1" dirty="0" smtClean="0"/>
              <a:t>Константин Владимирович Льольин</a:t>
            </a:r>
            <a:endParaRPr lang="ru-RU" b="1" dirty="0"/>
          </a:p>
        </p:txBody>
      </p:sp>
      <p:pic>
        <p:nvPicPr>
          <p:cNvPr id="3074" name="Picture 2" descr="Открой Приволжье (Приволжский федеральный округ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" y="116632"/>
            <a:ext cx="1950858" cy="130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cs typeface="Times New Roman" panose="02020603050405020304" pitchFamily="18" charset="0"/>
              </a:rPr>
              <a:t>Обеспечение </a:t>
            </a:r>
            <a:r>
              <a:rPr lang="ru-RU" sz="1800" dirty="0"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cs typeface="Times New Roman" panose="02020603050405020304" pitchFamily="18" charset="0"/>
              </a:rPr>
              <a:t>образовательных организациях круглосуточного </a:t>
            </a:r>
            <a:r>
              <a:rPr lang="ru-RU" sz="1800" dirty="0">
                <a:cs typeface="Times New Roman" panose="02020603050405020304" pitchFamily="18" charset="0"/>
              </a:rPr>
              <a:t>функционирования систем контентной </a:t>
            </a:r>
            <a:r>
              <a:rPr lang="ru-RU" sz="1800" dirty="0" smtClean="0">
                <a:cs typeface="Times New Roman" panose="02020603050405020304" pitchFamily="18" charset="0"/>
              </a:rPr>
              <a:t>фильтрации на </a:t>
            </a:r>
            <a:r>
              <a:rPr lang="ru-RU" sz="1800" dirty="0">
                <a:cs typeface="Times New Roman" panose="02020603050405020304" pitchFamily="18" charset="0"/>
              </a:rPr>
              <a:t>всех технических средствах доступа к информационным ресурсам (персональных компьютерах, ноутбуках, нетбуках, моноблоках и т.п.), к которым есть доступ детей и </a:t>
            </a:r>
            <a:r>
              <a:rPr lang="ru-RU" sz="1800" dirty="0" smtClean="0">
                <a:cs typeface="Times New Roman" panose="02020603050405020304" pitchFamily="18" charset="0"/>
              </a:rPr>
              <a:t>подростков</a:t>
            </a:r>
          </a:p>
          <a:p>
            <a:pPr algn="just"/>
            <a:endParaRPr lang="ru-RU" sz="1800" dirty="0" smtClean="0"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cs typeface="Times New Roman" panose="02020603050405020304" pitchFamily="18" charset="0"/>
              </a:rPr>
              <a:t>	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2799" r="8434" b="27518"/>
          <a:stretch/>
        </p:blipFill>
        <p:spPr bwMode="auto">
          <a:xfrm>
            <a:off x="419944" y="2709030"/>
            <a:ext cx="4104456" cy="27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93367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cs typeface="Times New Roman" panose="02020603050405020304" pitchFamily="18" charset="0"/>
              </a:rPr>
              <a:t>Региональная система контентной фильтрации доступа образовательных учреждений Самарской области к сети </a:t>
            </a:r>
            <a:r>
              <a:rPr lang="ru-RU" sz="1500" dirty="0" smtClean="0">
                <a:cs typeface="Times New Roman" panose="02020603050405020304" pitchFamily="18" charset="0"/>
              </a:rPr>
              <a:t>Интернет</a:t>
            </a:r>
          </a:p>
          <a:p>
            <a:pPr algn="ctr"/>
            <a:r>
              <a:rPr lang="en-US" sz="1500" dirty="0"/>
              <a:t>http://</a:t>
            </a:r>
            <a:r>
              <a:rPr lang="en-US" sz="1500" dirty="0" err="1"/>
              <a:t>skf.cposo.ru</a:t>
            </a:r>
            <a:r>
              <a:rPr lang="en-US" sz="1500" dirty="0"/>
              <a:t>/</a:t>
            </a:r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4613870" y="1675855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cs typeface="Times New Roman" panose="02020603050405020304" pitchFamily="18" charset="0"/>
              </a:rPr>
              <a:t>Системы </a:t>
            </a:r>
            <a:r>
              <a:rPr lang="ru-RU" sz="1500" dirty="0">
                <a:cs typeface="Times New Roman" panose="02020603050405020304" pitchFamily="18" charset="0"/>
              </a:rPr>
              <a:t>контентной фильтрации доступа </a:t>
            </a:r>
            <a:endParaRPr lang="ru-RU" sz="15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cs typeface="Times New Roman" panose="02020603050405020304" pitchFamily="18" charset="0"/>
              </a:rPr>
              <a:t>к </a:t>
            </a:r>
            <a:r>
              <a:rPr lang="ru-RU" sz="1500" dirty="0">
                <a:cs typeface="Times New Roman" panose="02020603050405020304" pitchFamily="18" charset="0"/>
              </a:rPr>
              <a:t>сети </a:t>
            </a:r>
            <a:r>
              <a:rPr lang="ru-RU" sz="1500" dirty="0" smtClean="0">
                <a:cs typeface="Times New Roman" panose="02020603050405020304" pitchFamily="18" charset="0"/>
              </a:rPr>
              <a:t>Интернет</a:t>
            </a:r>
            <a:endParaRPr lang="ru-RU" sz="1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3090" r="15074" b="52289"/>
          <a:stretch/>
        </p:blipFill>
        <p:spPr bwMode="auto">
          <a:xfrm>
            <a:off x="4720190" y="2709030"/>
            <a:ext cx="2063142" cy="16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810" r="16530" b="13794"/>
          <a:stretch/>
        </p:blipFill>
        <p:spPr bwMode="auto">
          <a:xfrm>
            <a:off x="6980707" y="2712816"/>
            <a:ext cx="1867035" cy="16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090" r="17090" b="18552"/>
          <a:stretch/>
        </p:blipFill>
        <p:spPr bwMode="auto">
          <a:xfrm>
            <a:off x="6013869" y="5013176"/>
            <a:ext cx="1912447" cy="163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6870" y="2201198"/>
            <a:ext cx="15616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http://</a:t>
            </a:r>
            <a:r>
              <a:rPr lang="en-US" sz="1500" dirty="0" err="1"/>
              <a:t>skf.edu.ru</a:t>
            </a:r>
            <a:r>
              <a:rPr lang="en-US" sz="1500" dirty="0"/>
              <a:t>/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0729" y="2229853"/>
            <a:ext cx="20270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https://</a:t>
            </a:r>
            <a:r>
              <a:rPr lang="en-US" sz="1500" dirty="0" err="1"/>
              <a:t>www.skydns.ru</a:t>
            </a:r>
            <a:r>
              <a:rPr lang="en-US" sz="1500" dirty="0"/>
              <a:t>/school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2807" y="4599910"/>
            <a:ext cx="21745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http://</a:t>
            </a:r>
            <a:r>
              <a:rPr lang="en-US" sz="1500" dirty="0" err="1"/>
              <a:t>www.netpolice.ru</a:t>
            </a:r>
            <a:r>
              <a:rPr lang="en-US" sz="1500" dirty="0"/>
              <a:t>/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855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cs typeface="Times New Roman" panose="02020603050405020304" pitchFamily="18" charset="0"/>
              </a:rPr>
              <a:t>Оказание </a:t>
            </a:r>
            <a:r>
              <a:rPr lang="ru-RU" sz="1500" dirty="0">
                <a:cs typeface="Times New Roman" panose="02020603050405020304" pitchFamily="18" charset="0"/>
              </a:rPr>
              <a:t>поддержки созданию и развитию эффективных форм общественного контроля за соблюдением прав детей на информационную безопасность с </a:t>
            </a:r>
            <a:r>
              <a:rPr lang="ru-RU" sz="1500" dirty="0" smtClean="0">
                <a:cs typeface="Times New Roman" panose="02020603050405020304" pitchFamily="18" charset="0"/>
              </a:rPr>
              <a:t>привлечением </a:t>
            </a:r>
            <a:r>
              <a:rPr lang="ru-RU" sz="1500" dirty="0">
                <a:cs typeface="Times New Roman" panose="02020603050405020304" pitchFamily="18" charset="0"/>
              </a:rPr>
              <a:t>родительских и иных </a:t>
            </a:r>
            <a:r>
              <a:rPr lang="ru-RU" sz="1500" dirty="0" smtClean="0">
                <a:cs typeface="Times New Roman" panose="02020603050405020304" pitchFamily="18" charset="0"/>
              </a:rPr>
              <a:t>общественных объединений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2519" r="16157" b="16185"/>
          <a:stretch/>
        </p:blipFill>
        <p:spPr bwMode="auto">
          <a:xfrm>
            <a:off x="325861" y="1288505"/>
            <a:ext cx="2232248" cy="19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3090" r="14515" b="48455"/>
          <a:stretch/>
        </p:blipFill>
        <p:spPr bwMode="auto">
          <a:xfrm>
            <a:off x="2771800" y="1311134"/>
            <a:ext cx="3824060" cy="19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2951" r="15747" b="10716"/>
          <a:stretch/>
        </p:blipFill>
        <p:spPr bwMode="auto">
          <a:xfrm>
            <a:off x="287524" y="4221088"/>
            <a:ext cx="2304257" cy="214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950" r="22911" b="8617"/>
          <a:stretch/>
        </p:blipFill>
        <p:spPr bwMode="auto">
          <a:xfrm>
            <a:off x="7023961" y="4217914"/>
            <a:ext cx="1875390" cy="19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950" r="7239" b="41879"/>
          <a:stretch/>
        </p:blipFill>
        <p:spPr bwMode="auto">
          <a:xfrm>
            <a:off x="2964539" y="4226703"/>
            <a:ext cx="3804237" cy="194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9" y="980728"/>
            <a:ext cx="2194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www.ligainternet.ru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9912" y="980728"/>
            <a:ext cx="2273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social.ligainternet.ru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476" y="3607832"/>
            <a:ext cx="28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63.rkn.gov.ru</a:t>
            </a:r>
            <a:r>
              <a:rPr lang="en-US" sz="1400" dirty="0"/>
              <a:t>/</a:t>
            </a:r>
            <a:r>
              <a:rPr lang="en-US" sz="1400" dirty="0" err="1"/>
              <a:t>p7632</a:t>
            </a:r>
            <a:r>
              <a:rPr lang="en-US" sz="1400" dirty="0"/>
              <a:t>/</a:t>
            </a:r>
            <a:r>
              <a:rPr lang="en-US" sz="1400" dirty="0" err="1"/>
              <a:t>p8928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0212" y="3607831"/>
            <a:ext cx="2202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samara.sledcom.ru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8429" y="3615213"/>
            <a:ext cx="1566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63.mvd.ru</a:t>
            </a:r>
            <a:r>
              <a:rPr lang="en-US" sz="1400" dirty="0"/>
              <a:t>/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7143" y="3327915"/>
            <a:ext cx="2097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family.fskn.gov.ru</a:t>
            </a:r>
            <a:r>
              <a:rPr lang="en-US" sz="1400" dirty="0" smtClean="0"/>
              <a:t>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7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71" y="116632"/>
            <a:ext cx="8784976" cy="532859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	Организация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информационной, консультативной и методической поддержки по вопросам, связанным с проникновением информации, запрещенной для распространения среди детей и 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подростков</a:t>
            </a:r>
            <a:endParaRPr lang="ru-RU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0506" r="29067" b="20791"/>
          <a:stretch/>
        </p:blipFill>
        <p:spPr bwMode="auto">
          <a:xfrm>
            <a:off x="251519" y="1052736"/>
            <a:ext cx="200804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3072" r="15172" b="43103"/>
          <a:stretch/>
        </p:blipFill>
        <p:spPr bwMode="auto">
          <a:xfrm>
            <a:off x="4385753" y="3645024"/>
            <a:ext cx="4544958" cy="26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8789" r="25000" b="5078"/>
          <a:stretch/>
        </p:blipFill>
        <p:spPr bwMode="auto">
          <a:xfrm>
            <a:off x="2411760" y="1052736"/>
            <a:ext cx="1800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2929" r="15625" b="29687"/>
          <a:stretch/>
        </p:blipFill>
        <p:spPr bwMode="auto">
          <a:xfrm>
            <a:off x="251519" y="3645024"/>
            <a:ext cx="3960441" cy="27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2929" r="17031" b="8399"/>
          <a:stretch/>
        </p:blipFill>
        <p:spPr bwMode="auto">
          <a:xfrm>
            <a:off x="4385753" y="1052736"/>
            <a:ext cx="22024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125" r="15781" b="8398"/>
          <a:stretch/>
        </p:blipFill>
        <p:spPr bwMode="auto">
          <a:xfrm>
            <a:off x="6790789" y="1052736"/>
            <a:ext cx="21244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76064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3500" dirty="0"/>
              <a:t>Спасибо за внимание</a:t>
            </a:r>
            <a:r>
              <a:rPr lang="ru-RU" sz="3500" dirty="0" smtClean="0"/>
              <a:t>!</a:t>
            </a:r>
            <a:endParaRPr lang="ru-RU" sz="3500" dirty="0"/>
          </a:p>
        </p:txBody>
      </p:sp>
      <p:pic>
        <p:nvPicPr>
          <p:cNvPr id="4" name="Picture 2" descr="http://www.mamadaika.ru/abakan/images/articles/editor/straipsnis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94437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3" y="332656"/>
            <a:ext cx="7772400" cy="504056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500" dirty="0" smtClean="0"/>
              <a:t>Актуальность проблемы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96943" cy="23762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/>
              <a:t>	</a:t>
            </a:r>
            <a:r>
              <a:rPr lang="ru-RU" sz="2000" b="1" dirty="0" smtClean="0"/>
              <a:t>В настоящее время выявлены новые угрозы </a:t>
            </a:r>
            <a:r>
              <a:rPr lang="ru-RU" sz="2000" b="1" dirty="0" smtClean="0"/>
              <a:t>информационной </a:t>
            </a:r>
            <a:r>
              <a:rPr lang="ru-RU" sz="2000" b="1" dirty="0"/>
              <a:t>и нравственно-психологической безопасности </a:t>
            </a:r>
            <a:r>
              <a:rPr lang="ru-RU" sz="2000" b="1" dirty="0" smtClean="0"/>
              <a:t>детей: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000" b="1" dirty="0" smtClean="0"/>
              <a:t>увеличение противоправного контента в СМИ;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000" b="1" dirty="0" smtClean="0"/>
              <a:t>распространение массовых и </a:t>
            </a:r>
            <a:r>
              <a:rPr lang="ru-RU" sz="2000" b="1" dirty="0"/>
              <a:t>публичных форм нравственного </a:t>
            </a:r>
            <a:r>
              <a:rPr lang="ru-RU" sz="2000" b="1" dirty="0" smtClean="0"/>
              <a:t>и сексуального </a:t>
            </a:r>
            <a:r>
              <a:rPr lang="ru-RU" sz="2000" b="1" dirty="0"/>
              <a:t>растления </a:t>
            </a:r>
            <a:r>
              <a:rPr lang="ru-RU" sz="2000" b="1" dirty="0" smtClean="0"/>
              <a:t>детей;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000" b="1" dirty="0"/>
              <a:t>р</a:t>
            </a:r>
            <a:r>
              <a:rPr lang="ru-RU" sz="2000" b="1" dirty="0" smtClean="0"/>
              <a:t>аспространение наркотических средств;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2000" b="1" dirty="0"/>
              <a:t>н</a:t>
            </a:r>
            <a:r>
              <a:rPr lang="ru-RU" sz="2000" b="1" dirty="0" smtClean="0"/>
              <a:t>езаконное использование персональных данных несовершеннолетних; </a:t>
            </a:r>
          </a:p>
          <a:p>
            <a:pPr algn="just">
              <a:spcBef>
                <a:spcPts val="0"/>
              </a:spcBef>
            </a:pPr>
            <a:endParaRPr lang="ru-RU" sz="2000" b="1" dirty="0" smtClean="0"/>
          </a:p>
          <a:p>
            <a:pPr algn="just">
              <a:spcBef>
                <a:spcPts val="0"/>
              </a:spcBef>
            </a:pPr>
            <a:r>
              <a:rPr lang="ru-RU" sz="2000" b="1" dirty="0"/>
              <a:t>	</a:t>
            </a:r>
            <a:r>
              <a:rPr lang="ru-RU" sz="2000" b="1" dirty="0" smtClean="0"/>
              <a:t>Результат - омоложение несовершеннолетних </a:t>
            </a:r>
            <a:r>
              <a:rPr lang="ru-RU" sz="2000" b="1" dirty="0" smtClean="0"/>
              <a:t>правонарушителей, а также резкое увеличение преступлений, совершенных </a:t>
            </a:r>
            <a:r>
              <a:rPr lang="ru-RU" sz="2000" b="1" dirty="0" smtClean="0"/>
              <a:t>как несовершеннолетними, так и в </a:t>
            </a:r>
            <a:r>
              <a:rPr lang="ru-RU" sz="2000" b="1" dirty="0" smtClean="0"/>
              <a:t>отношении </a:t>
            </a:r>
            <a:r>
              <a:rPr lang="ru-RU" sz="2000" b="1" dirty="0" smtClean="0"/>
              <a:t>несовершеннолетних.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Как пример, </a:t>
            </a:r>
            <a:r>
              <a:rPr lang="ru-RU" sz="2000" b="1" dirty="0" smtClean="0"/>
              <a:t>увеличение на 256,9% количества </a:t>
            </a:r>
            <a:r>
              <a:rPr lang="ru-RU" sz="2000" b="1" dirty="0" smtClean="0"/>
              <a:t>несовершеннолетних, совершивших </a:t>
            </a:r>
            <a:r>
              <a:rPr lang="ru-RU" sz="2000" b="1" dirty="0"/>
              <a:t>преступления в состоянии наркотического </a:t>
            </a:r>
            <a:r>
              <a:rPr lang="ru-RU" sz="2000" b="1" dirty="0" smtClean="0"/>
              <a:t>опьянения </a:t>
            </a:r>
            <a:r>
              <a:rPr lang="ru-RU" sz="2000" b="1" dirty="0"/>
              <a:t>с 2009 </a:t>
            </a:r>
            <a:r>
              <a:rPr lang="ru-RU" sz="2000" b="1" dirty="0" smtClean="0"/>
              <a:t>года.</a:t>
            </a:r>
            <a:endParaRPr lang="ru-RU" sz="2000" b="1" dirty="0" smtClean="0"/>
          </a:p>
          <a:p>
            <a:pPr algn="just">
              <a:spcBef>
                <a:spcPts val="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934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9502/v629502696/2fb1/C8Ev_u1SI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7053" cy="48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36104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500" dirty="0" smtClean="0"/>
              <a:t>Основные нормативно-правовые акты </a:t>
            </a:r>
            <a:r>
              <a:rPr lang="ru-RU" sz="2500" dirty="0" smtClean="0"/>
              <a:t>Российской Федерации и Самарской области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3456384"/>
          </a:xfrm>
        </p:spPr>
        <p:txBody>
          <a:bodyPr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 smtClean="0"/>
              <a:t>Федеральный </a:t>
            </a:r>
            <a:r>
              <a:rPr lang="ru-RU" sz="1900" dirty="0"/>
              <a:t>закон от 29 декабря 2010 г. № 436-ФЗ </a:t>
            </a:r>
            <a:r>
              <a:rPr lang="ru-RU" sz="1900" dirty="0" smtClean="0"/>
              <a:t>«О </a:t>
            </a:r>
            <a:r>
              <a:rPr lang="ru-RU" sz="1900" dirty="0"/>
              <a:t>защите детей от информации, причиняющей вред их здоровью и </a:t>
            </a:r>
            <a:r>
              <a:rPr lang="ru-RU" sz="1900" dirty="0" smtClean="0"/>
              <a:t>развитию»</a:t>
            </a:r>
            <a:endParaRPr lang="ru-RU" sz="19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 smtClean="0"/>
              <a:t>Распоряжение </a:t>
            </a:r>
            <a:r>
              <a:rPr lang="ru-RU" sz="1900" dirty="0"/>
              <a:t>Правительства РФ от 16 марта 2011 г. № 427-р Об утверждении плана мероприятий по реализации Федерального закона </a:t>
            </a:r>
            <a:r>
              <a:rPr lang="ru-RU" sz="1900" dirty="0" smtClean="0"/>
              <a:t>«О </a:t>
            </a:r>
            <a:r>
              <a:rPr lang="ru-RU" sz="1900" dirty="0"/>
              <a:t>защите детей от информации, причиняющей вред их здоровью и </a:t>
            </a:r>
            <a:r>
              <a:rPr lang="ru-RU" sz="1900" dirty="0" smtClean="0"/>
              <a:t>развитию»</a:t>
            </a:r>
            <a:endParaRPr lang="ru-RU" sz="19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 smtClean="0"/>
              <a:t>Указ </a:t>
            </a:r>
            <a:r>
              <a:rPr lang="ru-RU" sz="1900" dirty="0"/>
              <a:t>Президента </a:t>
            </a:r>
            <a:r>
              <a:rPr lang="ru-RU" sz="1900" dirty="0" smtClean="0"/>
              <a:t>РФ от 01.06.2012 № 761 </a:t>
            </a:r>
            <a:r>
              <a:rPr lang="ru-RU" sz="1900" dirty="0"/>
              <a:t>«О национальной стратегии действий в интересах детей на 2012 – 2017 </a:t>
            </a:r>
            <a:r>
              <a:rPr lang="ru-RU" sz="1900" dirty="0" smtClean="0"/>
              <a:t>года»</a:t>
            </a:r>
            <a:endParaRPr lang="ru-RU" sz="19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 smtClean="0"/>
              <a:t>Статья </a:t>
            </a:r>
            <a:r>
              <a:rPr lang="ru-RU" sz="1900" dirty="0"/>
              <a:t>6.17 КоАП РФ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/>
              <a:t>Часть 2 ст. 13.21 КоАП </a:t>
            </a:r>
            <a:r>
              <a:rPr lang="ru-RU" sz="1900" dirty="0" smtClean="0"/>
              <a:t>РФ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1900" dirty="0"/>
              <a:t>Постановление Правительства Российской Федерации от 26 октября 2012 г. № </a:t>
            </a:r>
            <a:r>
              <a:rPr lang="ru-RU" sz="1900" dirty="0" smtClean="0"/>
              <a:t>1101 «О </a:t>
            </a:r>
            <a:r>
              <a:rPr lang="ru-RU" sz="1900" dirty="0"/>
              <a:t>единой автоматизированной информационной системе "Единый реестр доменных </a:t>
            </a:r>
            <a:r>
              <a:rPr lang="ru-RU" sz="1900" dirty="0" err="1"/>
              <a:t>имен</a:t>
            </a:r>
            <a:r>
              <a:rPr lang="ru-RU" sz="1900" dirty="0"/>
              <a:t>, указателей страниц сайтов в информационно-телекоммуникационной сети </a:t>
            </a:r>
            <a:r>
              <a:rPr lang="ru-RU" sz="1900" dirty="0" smtClean="0"/>
              <a:t>«Интернет» </a:t>
            </a:r>
            <a:r>
              <a:rPr lang="ru-RU" sz="1900" dirty="0"/>
              <a:t>и сетевых адресов, позволяющих идентифицировать сайты в информационно-телекоммуникационной сети </a:t>
            </a:r>
            <a:r>
              <a:rPr lang="ru-RU" sz="1900" dirty="0" smtClean="0"/>
              <a:t>«Интернет», </a:t>
            </a:r>
            <a:r>
              <a:rPr lang="ru-RU" sz="1900" dirty="0"/>
              <a:t>содержащие информацию, распространение которой в Российской Федерации </a:t>
            </a:r>
            <a:r>
              <a:rPr lang="ru-RU" sz="1900" dirty="0" smtClean="0"/>
              <a:t>запрещено»</a:t>
            </a:r>
            <a:endParaRPr lang="ru-RU" sz="1900" dirty="0"/>
          </a:p>
          <a:p>
            <a:pPr algn="just"/>
            <a:endParaRPr lang="en-US" sz="1900" dirty="0" smtClean="0"/>
          </a:p>
          <a:p>
            <a:pPr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0806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36104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500" dirty="0"/>
              <a:t>Основные нормативно-правовые акты Российской Федерации и Самарской области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84976" cy="4680520"/>
          </a:xfrm>
        </p:spPr>
        <p:txBody>
          <a:bodyPr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2000" dirty="0"/>
              <a:t>Письмо Министерства образования и науки РФ от 28.04.2014 № </a:t>
            </a:r>
            <a:r>
              <a:rPr lang="ru-RU" sz="2000" dirty="0" err="1"/>
              <a:t>ДЛ</a:t>
            </a:r>
            <a:r>
              <a:rPr lang="ru-RU" sz="2000" dirty="0"/>
              <a:t>-115/03 «О направлении методических материалов для обеспечения информационной безопасности детей при использовании ресурсов сети Интернет»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2000" dirty="0"/>
              <a:t>Приказ Минкомсвязи России от 16.06.2014 № 161 «Об утверждении требований к административным и организационным мерам, техническим и программно-аппаратным средствам защиты детей от информации, причиняющей вред их здоровью и (или) развитию»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2000" dirty="0"/>
              <a:t>Распоряжение Правительства Самарской области от 27 февраля 2013 г. </a:t>
            </a:r>
            <a:r>
              <a:rPr lang="ru-RU" sz="2000" dirty="0" smtClean="0"/>
              <a:t>№ </a:t>
            </a:r>
            <a:r>
              <a:rPr lang="ru-RU" sz="2000" dirty="0"/>
              <a:t>94-р «Об утверждении плана основных мероприятий по реализации Национальной стратегии действий в интересах детей на 2013 - 2017 годы в Самарской области»;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2000" dirty="0"/>
              <a:t>Постановление Правительства Самарской области от 5 мая 2015 года </a:t>
            </a:r>
            <a:r>
              <a:rPr lang="ru-RU" sz="2000" dirty="0" smtClean="0"/>
              <a:t>  № </a:t>
            </a:r>
            <a:r>
              <a:rPr lang="ru-RU" sz="2000" dirty="0"/>
              <a:t>236 «Об утверждении Плана мероприятий («дорожной карты») по защите детей от информации, причиняющей вред их здоровью и развитию, на территории Самарской области на 2014-2015 годы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82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5258426"/>
          </a:xfrm>
        </p:spPr>
        <p:txBody>
          <a:bodyPr>
            <a:noAutofit/>
          </a:bodyPr>
          <a:lstStyle/>
          <a:p>
            <a:pPr algn="just"/>
            <a:r>
              <a:rPr lang="ru-RU" sz="2100" dirty="0"/>
              <a:t>К информации, запрещенной для распространения среди детей, относится информация: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1)</a:t>
            </a:r>
            <a:r>
              <a:rPr lang="ru-RU" sz="2100" dirty="0"/>
              <a:t>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2)</a:t>
            </a:r>
            <a:r>
              <a:rPr lang="ru-RU" sz="2100" dirty="0"/>
              <a:t> способная вызвать у детей желание употребить </a:t>
            </a:r>
            <a:r>
              <a:rPr lang="ru-RU" sz="2100" dirty="0" smtClean="0"/>
              <a:t>наркотические, </a:t>
            </a:r>
            <a:r>
              <a:rPr lang="ru-RU" sz="2100" dirty="0"/>
              <a:t>психотропные и (или) одурманивающие вещества, табачные изделия, алкогольную </a:t>
            </a:r>
            <a:r>
              <a:rPr lang="ru-RU" sz="2100" dirty="0" smtClean="0"/>
              <a:t>продукцию, принять </a:t>
            </a:r>
            <a:r>
              <a:rPr lang="ru-RU" sz="2100" dirty="0"/>
              <a:t>участие в азартных играх, заниматься проституцией, бродяжничеством или попрошайничеством;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3)</a:t>
            </a:r>
            <a:r>
              <a:rPr lang="ru-RU" sz="2100" dirty="0"/>
              <a:t> обосновывающая или оправдывающая допустимость насилия и (или) жестокости либо побуждающая осуществлять </a:t>
            </a:r>
            <a:r>
              <a:rPr lang="ru-RU" sz="2100" dirty="0" smtClean="0"/>
              <a:t>насилие по </a:t>
            </a:r>
            <a:r>
              <a:rPr lang="ru-RU" sz="2100" dirty="0"/>
              <a:t>отношению к людям или </a:t>
            </a:r>
            <a:r>
              <a:rPr lang="ru-RU" sz="2100" dirty="0" smtClean="0"/>
              <a:t>животным;</a:t>
            </a:r>
            <a:endParaRPr lang="ru-RU" sz="2100" dirty="0"/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4)</a:t>
            </a:r>
            <a:r>
              <a:rPr lang="ru-RU" sz="2100" dirty="0"/>
              <a:t> отрицающая семейные ценности и формирующая неуважение к </a:t>
            </a:r>
            <a:r>
              <a:rPr lang="ru-RU" sz="2100" dirty="0" smtClean="0"/>
              <a:t>родителям </a:t>
            </a:r>
            <a:r>
              <a:rPr lang="ru-RU" sz="2100" dirty="0"/>
              <a:t>и (или) другим членам семьи;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5)</a:t>
            </a:r>
            <a:r>
              <a:rPr lang="ru-RU" sz="2100" dirty="0"/>
              <a:t> оправдывающая противоправное поведение;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6) </a:t>
            </a:r>
            <a:r>
              <a:rPr lang="ru-RU" sz="2100" dirty="0"/>
              <a:t>содержащая нецензурную брань;</a:t>
            </a:r>
          </a:p>
          <a:p>
            <a:pPr algn="just"/>
            <a:r>
              <a:rPr lang="ru-RU" sz="2100" dirty="0">
                <a:solidFill>
                  <a:srgbClr val="FF0000"/>
                </a:solidFill>
              </a:rPr>
              <a:t>7) </a:t>
            </a:r>
            <a:r>
              <a:rPr lang="ru-RU" sz="2100" dirty="0"/>
              <a:t>содержащая информацию порнографического характера.</a:t>
            </a:r>
          </a:p>
          <a:p>
            <a:pPr algn="just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5538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936104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2500" dirty="0"/>
              <a:t>Ключевые информационные среды и источники угроз</a:t>
            </a:r>
            <a:br>
              <a:rPr lang="ru-RU" sz="2500" dirty="0"/>
            </a:br>
            <a:endParaRPr lang="ru-RU" sz="2500" dirty="0"/>
          </a:p>
        </p:txBody>
      </p:sp>
      <p:pic>
        <p:nvPicPr>
          <p:cNvPr id="1028" name="Picture 4" descr="ООО &quot;Павловские сети&quot; - только качественная связ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2" y="1772816"/>
            <a:ext cx="3048001" cy="2109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y Shows Video Games Can Improve V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919434" cy="220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бенок и Интернет / Школьники и старш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41" y="1844824"/>
            <a:ext cx="2714256" cy="2037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397140"/>
            <a:ext cx="23299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Телевидение и СМИ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216" y="1397140"/>
            <a:ext cx="216591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Интернет ресурсы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4585" y="4005064"/>
            <a:ext cx="24338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Компьютерные игры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448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008112"/>
          </a:xfrm>
        </p:spPr>
        <p:txBody>
          <a:bodyPr anchor="t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600" dirty="0"/>
              <a:t>ПЛАН </a:t>
            </a:r>
            <a:r>
              <a:rPr lang="ru-RU" sz="1600" dirty="0" smtClean="0"/>
              <a:t>МЕРОПРИЯТИЙ ("ДОРОЖНАЯ </a:t>
            </a:r>
            <a:r>
              <a:rPr lang="ru-RU" sz="1600" dirty="0"/>
              <a:t>КАРТА")</a:t>
            </a:r>
            <a:br>
              <a:rPr lang="ru-RU" sz="1600" dirty="0"/>
            </a:br>
            <a:r>
              <a:rPr lang="ru-RU" sz="1600" dirty="0"/>
              <a:t>ПО ЗАЩИТЕ ДЕТЕЙ ОТ ИНФОРМАЦИИ, ПРИЧИНЯЮЩЕЙ ВРЕД ИХ ЗДОРОВЬЮ И РАЗВИТИЮ, НА ТЕРРИТОРИИ САМАРСКОЙ </a:t>
            </a:r>
            <a:r>
              <a:rPr lang="ru-RU" sz="1600" dirty="0" smtClean="0"/>
              <a:t>ОБЛАСТИ НА 2014-2015 </a:t>
            </a:r>
            <a:r>
              <a:rPr lang="ru-RU" sz="1600" dirty="0" smtClean="0"/>
              <a:t>ГОДЫ-</a:t>
            </a:r>
            <a:br>
              <a:rPr lang="ru-RU" sz="1600" dirty="0" smtClean="0"/>
            </a:br>
            <a:r>
              <a:rPr lang="en-US" sz="1900" dirty="0">
                <a:solidFill>
                  <a:schemeClr val="tx1"/>
                </a:solidFill>
              </a:rPr>
              <a:t>http://www.samregion.ru/documents/</a:t>
            </a:r>
            <a:r>
              <a:rPr lang="en-US" sz="1900" dirty="0">
                <a:solidFill>
                  <a:schemeClr val="tx1"/>
                </a:solidFill>
              </a:rPr>
              <a:t>government_resolution</a:t>
            </a:r>
            <a:r>
              <a:rPr lang="en-US" sz="1900" dirty="0">
                <a:solidFill>
                  <a:schemeClr val="tx1"/>
                </a:solidFill>
              </a:rPr>
              <a:t>/07.05.2015/skip/7/70547/</a:t>
            </a:r>
            <a:r>
              <a:rPr lang="ru-RU" sz="1900" dirty="0">
                <a:solidFill>
                  <a:schemeClr val="tx1"/>
                </a:solidFill>
              </a:rPr>
              <a:t/>
            </a:r>
            <a:br>
              <a:rPr lang="ru-RU" sz="1900" dirty="0">
                <a:solidFill>
                  <a:schemeClr val="tx1"/>
                </a:solidFill>
              </a:rPr>
            </a:b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161" y="177281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Основная цель Плана: </a:t>
            </a:r>
            <a:br>
              <a:rPr lang="ru-RU" b="1" dirty="0"/>
            </a:br>
            <a:r>
              <a:rPr lang="ru-RU" dirty="0"/>
              <a:t>обеспечить информационную безопасность детей от информации, причиняющей вред их здоровью и развитию, посредством реализации комплекса мер по защите детей от информации, причиняющей вред их здоровью и развитию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161" y="3645024"/>
            <a:ext cx="850368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Ожидаемые результаты: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изменение и модернизация информационной среды, к которой имеют доступ дети и подростки, в том числе посредством создания и внедрения механизмов, направленных на блокирование запрещенного контента.</a:t>
            </a:r>
            <a:endParaRPr lang="ru-RU" sz="1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152128"/>
          </a:xfrm>
        </p:spPr>
        <p:txBody>
          <a:bodyPr>
            <a:noAutofit/>
          </a:bodyPr>
          <a:lstStyle/>
          <a:p>
            <a:pPr algn="just"/>
            <a:r>
              <a:rPr lang="ru-RU" sz="1700" b="1" dirty="0" smtClean="0">
                <a:cs typeface="Times New Roman" panose="02020603050405020304" pitchFamily="18" charset="0"/>
              </a:rPr>
              <a:t>Разработка </a:t>
            </a:r>
            <a:r>
              <a:rPr lang="ru-RU" sz="1700" b="1" dirty="0">
                <a:cs typeface="Times New Roman" panose="02020603050405020304" pitchFamily="18" charset="0"/>
              </a:rPr>
              <a:t>и направление в </a:t>
            </a:r>
            <a:r>
              <a:rPr lang="ru-RU" sz="1700" b="1" dirty="0" smtClean="0">
                <a:cs typeface="Times New Roman" panose="02020603050405020304" pitchFamily="18" charset="0"/>
              </a:rPr>
              <a:t>организации </a:t>
            </a:r>
            <a:r>
              <a:rPr lang="ru-RU" sz="1700" b="1" dirty="0">
                <a:cs typeface="Times New Roman" panose="02020603050405020304" pitchFamily="18" charset="0"/>
              </a:rPr>
              <a:t>социальной сферы для детей и </a:t>
            </a:r>
            <a:r>
              <a:rPr lang="ru-RU" sz="1700" b="1" dirty="0" smtClean="0">
                <a:cs typeface="Times New Roman" panose="02020603050405020304" pitchFamily="18" charset="0"/>
              </a:rPr>
              <a:t>подростков </a:t>
            </a:r>
            <a:r>
              <a:rPr lang="ru-RU" sz="1700" b="1" dirty="0">
                <a:cs typeface="Times New Roman" panose="02020603050405020304" pitchFamily="18" charset="0"/>
              </a:rPr>
              <a:t>информационных и методических материалов по организации системы мер, обеспечивающих исключение доступа к информационным ресурсам, по которым возможно проникновение информации, запрещенной для распространения среди детей и </a:t>
            </a:r>
            <a:r>
              <a:rPr lang="ru-RU" sz="1700" b="1" dirty="0" smtClean="0">
                <a:cs typeface="Times New Roman" panose="02020603050405020304" pitchFamily="18" charset="0"/>
              </a:rPr>
              <a:t>подростков</a:t>
            </a:r>
            <a:endParaRPr lang="ru-RU" sz="1700" b="1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660" r="19690" b="7929"/>
          <a:stretch/>
        </p:blipFill>
        <p:spPr bwMode="auto">
          <a:xfrm>
            <a:off x="225997" y="2811085"/>
            <a:ext cx="4339871" cy="36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684623"/>
            <a:ext cx="410445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8600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общероссийской акции «Единый урок безопасности 2015 (октябрь-ноябрь 2015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rgbClr val="FF8600"/>
              </a:buClr>
            </a:pP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сетевичок.рф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997" y="1561513"/>
            <a:ext cx="4083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8600"/>
              </a:buCl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и информационный материалы в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lvl="0" algn="ctr">
              <a:buClr>
                <a:srgbClr val="FF8600"/>
              </a:buCl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Интернете»</a:t>
            </a:r>
          </a:p>
          <a:p>
            <a:pPr lvl="0" algn="ctr">
              <a:buClr>
                <a:srgbClr val="FF8600"/>
              </a:buClr>
            </a:pP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clubsecurechildreninsamara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b="9037"/>
          <a:stretch/>
        </p:blipFill>
        <p:spPr bwMode="auto">
          <a:xfrm>
            <a:off x="4932040" y="2811085"/>
            <a:ext cx="3995159" cy="36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3063</TotalTime>
  <Words>700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 ОБ ОРГАНИЗАЦИИ И ПРОВЕДЕНИИ  В 2015-2016 УЧЕБНОМ ГОДУ МЕРОПРИЯТИЙ ПО ЗАЩИТЕ ДЕТЕЙ ОТ ИНФОРМАЦИИ, ПРИЧИНЯЮЩЕЙ ВРЕД ИХ ЗДОРОВЬЮ И РАЗВИТИЮ, НА ТЕРРИТОРИИ  САМАРСКОЙ ОБЛАСТИ </vt:lpstr>
      <vt:lpstr>Актуальность проблемы</vt:lpstr>
      <vt:lpstr>Презентация PowerPoint</vt:lpstr>
      <vt:lpstr>Основные нормативно-правовые акты Российской Федерации и Самарской области</vt:lpstr>
      <vt:lpstr>Основные нормативно-правовые акты Российской Федерации и Самарской области</vt:lpstr>
      <vt:lpstr>Презентация PowerPoint</vt:lpstr>
      <vt:lpstr>Ключевые информационные среды и источники угроз </vt:lpstr>
      <vt:lpstr>ПЛАН МЕРОПРИЯТИЙ ("ДОРОЖНАЯ КАРТА") ПО ЗАЩИТЕ ДЕТЕЙ ОТ ИНФОРМАЦИИ, ПРИЧИНЯЮЩЕЙ ВРЕД ИХ ЗДОРОВЬЮ И РАЗВИТИЮ, НА ТЕРРИТОРИИ САМАРСКОЙ ОБЛАСТИ НА 2014-2015 ГОДЫ- http://www.samregion.ru/documents/government_resolution/07.05.2015/skip/7/70547/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Клюев</dc:creator>
  <cp:lastModifiedBy>Льольин Константин</cp:lastModifiedBy>
  <cp:revision>44</cp:revision>
  <cp:lastPrinted>2015-06-16T07:45:23Z</cp:lastPrinted>
  <dcterms:created xsi:type="dcterms:W3CDTF">2014-07-29T06:40:06Z</dcterms:created>
  <dcterms:modified xsi:type="dcterms:W3CDTF">2015-06-16T10:48:23Z</dcterms:modified>
</cp:coreProperties>
</file>